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  <p:embeddedFont>
      <p:font typeface="Wingdings 2" pitchFamily="18" charset="2"/>
      <p:regular r:id="rId26"/>
    </p:embeddedFont>
  </p:embeddedFontLst>
  <p:defaultTextStyle>
    <a:defPPr>
      <a:defRPr lang="vi-VN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35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5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45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97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0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4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8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9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09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3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629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3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5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17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87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2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68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0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4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4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7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2751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56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20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0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3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53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29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72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438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13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470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0A9D6-C28B-473B-B310-7F1048048A0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6735-783E-4E21-B9BC-20EFDC5057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473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A78E45E4-AE1E-43C6-83EA-47AC2F6E06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33"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F024153D-4D5B-4918-95C8-541150A2DD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A0460B23-2957-421D-9763-6E951DD14F1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766"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803D475A-7B8A-494E-9E86-36C5348BF85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1800" y="35303"/>
            <a:ext cx="3257550" cy="880264"/>
            <a:chOff x="2771800" y="35302"/>
            <a:chExt cx="3257550" cy="880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302"/>
              <a:ext cx="3257550" cy="88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09582"/>
              <a:ext cx="1586285" cy="305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8870" y="945532"/>
            <a:ext cx="9079634" cy="415498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342866" indent="-342866">
              <a:buFont typeface="Wingdings" pitchFamily="2" charset="2"/>
              <a:buChar char="v"/>
              <a:tabLst>
                <a:tab pos="4754088" algn="l"/>
              </a:tabLst>
            </a:pP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Key Phrases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be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grandest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occasion in the year	: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dịp trọng đại nhất trong năm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Lunar New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Year	: Tết âm lịch</a:t>
            </a: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Year	: Tết dương lịch</a:t>
            </a: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used to be spread over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months	: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 từng kéo dài hàng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build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well	: xuất hiện/diễn ra mọi nơi</a:t>
            </a: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decorated with …	: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 trang trí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 …</a:t>
            </a: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full of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goods	: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đầy đủ hàng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with its ripe deep orange fruits	: với những trái cam chín mọng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popular throughout	: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phổ biến khắp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 be nice and polite to each other	: tốt và lịch sự với nhau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424936" cy="235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6" y="2355726"/>
            <a:ext cx="8928992" cy="289694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Suggestion answer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Last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holiday we did a lot of things. We went market to buy food, flowers, ... . We helped our parents with wrapping banh chung and cooking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frozen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meat. On the first day of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we went to visit our grandparents and relatives, and we went to pagoda to pray for our family a happy year. During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days, we ate traditional foods such as banh chung, salted onions, ... . We enjoyed the gatherings of the family dinner on the New Year's Eve and meals on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days because it's the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opportunity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that ties our family relationship and makes us closer and closer. We also enjoyed playing some traditional games such as playing chess, playing on the swings, ... . We should remain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preserve it.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70" y="945531"/>
            <a:ext cx="9079634" cy="193898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857" indent="-342857" defTabSz="914288">
              <a:buFont typeface="Wingdings" pitchFamily="2" charset="2"/>
              <a:buChar char="v"/>
              <a:tabLst>
                <a:tab pos="4753970" algn="l"/>
              </a:tabLst>
            </a:pP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Key Phrases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288">
              <a:tabLst>
                <a:tab pos="475397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do a big clean up	: tổng vệ sinh</a:t>
            </a:r>
          </a:p>
          <a:p>
            <a:pPr defTabSz="914288">
              <a:tabLst>
                <a:tab pos="475397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celebrate the New Year with …	: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đón năm mới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defTabSz="914288">
              <a:tabLst>
                <a:tab pos="475397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New Year's Eve	: Giao thừa</a:t>
            </a:r>
          </a:p>
          <a:p>
            <a:pPr defTabSz="914288">
              <a:tabLst>
                <a:tab pos="475397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get rid of = remove	: bỏ đi, loại bỏ đi, rũ bỏ đi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800" y="35303"/>
            <a:ext cx="3257550" cy="880264"/>
            <a:chOff x="3695733" y="47071"/>
            <a:chExt cx="4343400" cy="11736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33" y="47071"/>
              <a:ext cx="4343400" cy="117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576" y="773081"/>
              <a:ext cx="2525713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06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51" y="390527"/>
            <a:ext cx="8582025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6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76710"/>
            <a:ext cx="9231086" cy="49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662" y="61414"/>
            <a:ext cx="7995509" cy="50568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1027" y="1245899"/>
            <a:ext cx="374141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/>
            <a:r>
              <a:rPr lang="vi-VN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967" y="1564917"/>
            <a:ext cx="374141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/>
            <a:r>
              <a:rPr lang="vi-VN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671" y="1914647"/>
            <a:ext cx="374141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/>
            <a:r>
              <a:rPr lang="vi-VN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39" y="2264375"/>
            <a:ext cx="374141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/>
            <a:r>
              <a:rPr lang="vi-VN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371" y="3013307"/>
            <a:ext cx="374141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/>
            <a:r>
              <a:rPr lang="vi-VN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311" y="3690587"/>
            <a:ext cx="374141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/>
            <a:r>
              <a:rPr lang="vi-VN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251" y="4419047"/>
            <a:ext cx="374141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/>
            <a:r>
              <a:rPr lang="vi-VN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247" y="4758539"/>
            <a:ext cx="374141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/>
            <a:r>
              <a:rPr lang="vi-VN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1" name="U_8_LISTENI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00.91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3439" y="440973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39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88" y="228603"/>
            <a:ext cx="8980715" cy="3762569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marL="342875" indent="-342875" defTabSz="685749">
              <a:buFont typeface="Wingdings" pitchFamily="2" charset="2"/>
              <a:buChar char="v"/>
            </a:pPr>
            <a:r>
              <a:rPr lang="vi-VN" sz="2400" b="1" dirty="0" err="1">
                <a:solidFill>
                  <a:prstClr val="black"/>
                </a:solidFill>
                <a:latin typeface="Times New Roman"/>
              </a:rPr>
              <a:t>Task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2. </a:t>
            </a:r>
            <a:r>
              <a:rPr lang="vi-VN" sz="2400" b="1" dirty="0" err="1">
                <a:solidFill>
                  <a:prstClr val="black"/>
                </a:solidFill>
                <a:latin typeface="Times New Roman"/>
              </a:rPr>
              <a:t>Listen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/>
              </a:rPr>
              <a:t>again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/>
              </a:rPr>
              <a:t>and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/>
              </a:rPr>
              <a:t>answer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the </a:t>
            </a:r>
            <a:r>
              <a:rPr lang="vi-VN" sz="2400" b="1" dirty="0" err="1">
                <a:solidFill>
                  <a:prstClr val="black"/>
                </a:solidFill>
                <a:latin typeface="Times New Roman"/>
              </a:rPr>
              <a:t>following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/>
              </a:rPr>
              <a:t>questions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. </a:t>
            </a:r>
          </a:p>
          <a:p>
            <a:pPr marL="342875" indent="-342875" defTabSz="685749">
              <a:buFontTx/>
              <a:buAutoNum type="arabicPeriod"/>
            </a:pPr>
            <a:r>
              <a:rPr lang="vi-VN" sz="2400" dirty="0">
                <a:solidFill>
                  <a:prstClr val="black"/>
                </a:solidFill>
                <a:latin typeface="Times New Roman"/>
              </a:rPr>
              <a:t>Why do the Japanese do a big clean up before the New Year comes?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  <a:p>
            <a:pPr defTabSz="685749"/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  <a:p>
            <a:pPr defTabSz="685749"/>
            <a:endParaRPr lang="vi-VN" sz="2400" dirty="0">
              <a:solidFill>
                <a:prstClr val="black"/>
              </a:solidFill>
              <a:latin typeface="Times New Roman"/>
            </a:endParaRPr>
          </a:p>
          <a:p>
            <a:pPr defTabSz="685749"/>
            <a:r>
              <a:rPr lang="vi-VN" sz="2400" dirty="0">
                <a:solidFill>
                  <a:prstClr val="black"/>
                </a:solidFill>
                <a:latin typeface="Times New Roman"/>
              </a:rPr>
              <a:t>2.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Where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do the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Japanese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hear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the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bells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from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? 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  <a:p>
            <a:pPr defTabSz="685749"/>
            <a:endParaRPr lang="vi-VN" sz="2400" dirty="0">
              <a:solidFill>
                <a:prstClr val="black"/>
              </a:solidFill>
              <a:latin typeface="Times New Roman"/>
            </a:endParaRPr>
          </a:p>
          <a:p>
            <a:pPr defTabSz="685749"/>
            <a:r>
              <a:rPr lang="vi-VN" sz="2400" dirty="0">
                <a:solidFill>
                  <a:prstClr val="black"/>
                </a:solidFill>
                <a:latin typeface="Times New Roman"/>
              </a:rPr>
              <a:t>3.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What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do the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Japanese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often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wear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when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they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go to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visit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their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/>
              </a:rPr>
              <a:t>shrines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?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  <a:p>
            <a:pPr defTabSz="685749"/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</a:p>
          <a:p>
            <a:pPr defTabSz="685749"/>
            <a:r>
              <a:rPr lang="vi-VN" sz="2400" dirty="0">
                <a:solidFill>
                  <a:prstClr val="black"/>
                </a:solidFill>
                <a:latin typeface="Times New Roman"/>
              </a:rPr>
              <a:t>4. Do the Japanese often celebrate the New Year with their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fri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ends?</a:t>
            </a:r>
            <a:endParaRPr lang="en-US" sz="2400" dirty="0">
              <a:solidFill>
                <a:prstClr val="black"/>
              </a:solidFill>
              <a:latin typeface="Calibri Light"/>
            </a:endParaRPr>
          </a:p>
          <a:p>
            <a:pPr defTabSz="685749"/>
            <a:r>
              <a:rPr lang="vi-VN" sz="2400" dirty="0">
                <a:solidFill>
                  <a:prstClr val="black"/>
                </a:solidFill>
                <a:latin typeface="Times New Roman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382" y="937147"/>
            <a:ext cx="8955289" cy="715580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they want to get rid of the dirt of the old year and welcome the New Year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711" y="2038319"/>
            <a:ext cx="8955289" cy="392415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They hear the bells from television or the radio.</a:t>
            </a:r>
            <a:endParaRPr 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388" y="2834360"/>
            <a:ext cx="8955289" cy="392415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They often wear 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Kimonos or special dress.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830" y="3547865"/>
            <a:ext cx="8955289" cy="392415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No. New Year's Day is mostly celebrated among family only.</a:t>
            </a:r>
            <a:endParaRPr 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U_8_LISTENI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976.57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5765" y="41769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2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6" y="38101"/>
            <a:ext cx="7671270" cy="183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5655" y="1927146"/>
            <a:ext cx="8586908" cy="3155308"/>
            <a:chOff x="647540" y="2569525"/>
            <a:chExt cx="11449210" cy="42070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2569525"/>
              <a:ext cx="7689850" cy="4207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47540" y="2647434"/>
              <a:ext cx="3772060" cy="1066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62" indent="-257162" defTabSz="685749">
                <a:buFont typeface="Wingdings" pitchFamily="2" charset="2"/>
                <a:buChar char="v"/>
              </a:pPr>
              <a:r>
                <a:rPr lang="en-US" sz="23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Suggestion answer</a:t>
              </a:r>
              <a:r>
                <a:rPr lang="en-US" sz="2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endParaRPr lang="vi-VN" sz="23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8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1800" y="35303"/>
            <a:ext cx="3257550" cy="880264"/>
            <a:chOff x="2771800" y="35302"/>
            <a:chExt cx="3257550" cy="880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302"/>
              <a:ext cx="3257550" cy="88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09582"/>
              <a:ext cx="1586285" cy="305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8870" y="945532"/>
            <a:ext cx="9079634" cy="193899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342866" indent="-342866">
              <a:buFont typeface="Wingdings" pitchFamily="2" charset="2"/>
              <a:buChar char="v"/>
              <a:tabLst>
                <a:tab pos="4754088" algn="l"/>
              </a:tabLst>
            </a:pP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Key Phrases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exchange New Year's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wishes	: chúc tết</a:t>
            </a:r>
          </a:p>
          <a:p>
            <a:pPr marL="5109653" indent="-5109653">
              <a:tabLst>
                <a:tab pos="475408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12. pray for a happy year for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themselves: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mong một năm hạnh phúc cho chính họ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09653" indent="-5109653">
              <a:tabLst>
                <a:tab pos="4754088" algn="l"/>
              </a:tabLst>
            </a:pP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1800" y="35303"/>
            <a:ext cx="3257550" cy="880264"/>
            <a:chOff x="2771800" y="35302"/>
            <a:chExt cx="3257550" cy="880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302"/>
              <a:ext cx="3257550" cy="88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09582"/>
              <a:ext cx="1586285" cy="305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268"/>
            <a:ext cx="65913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5688"/>
            <a:ext cx="43204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1800" y="35303"/>
            <a:ext cx="3257550" cy="880264"/>
            <a:chOff x="2771800" y="35302"/>
            <a:chExt cx="3257550" cy="880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302"/>
              <a:ext cx="3257550" cy="88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09582"/>
              <a:ext cx="1586285" cy="305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0" y="1171230"/>
            <a:ext cx="2678871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2" y="1923678"/>
            <a:ext cx="8758764" cy="270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7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1800" y="35303"/>
            <a:ext cx="3257550" cy="880264"/>
            <a:chOff x="2771800" y="35302"/>
            <a:chExt cx="3257550" cy="880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302"/>
              <a:ext cx="3257550" cy="88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09582"/>
              <a:ext cx="1586285" cy="305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6996"/>
            <a:ext cx="1762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0371"/>
            <a:ext cx="8640960" cy="375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U_8_READI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4796.6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68344" y="466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7864" y="35303"/>
            <a:ext cx="3257550" cy="880264"/>
            <a:chOff x="2771800" y="35302"/>
            <a:chExt cx="3257550" cy="880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5302"/>
              <a:ext cx="3257550" cy="88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09582"/>
              <a:ext cx="1586285" cy="305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6996"/>
            <a:ext cx="1762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33" y="987579"/>
            <a:ext cx="7238875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U_8_READI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4796.6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7544" y="2430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9782"/>
            <a:ext cx="8856984" cy="1676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7" y="195486"/>
            <a:ext cx="870793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9"/>
            <a:ext cx="88569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60432" y="773295"/>
            <a:ext cx="538930" cy="64633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/>
                <a:sym typeface="Wingdings 2"/>
              </a:rPr>
              <a:t></a:t>
            </a:r>
            <a:endParaRPr lang="vi-VN" sz="36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8196" y="1563642"/>
            <a:ext cx="538930" cy="64633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/>
                <a:sym typeface="Wingdings 2"/>
              </a:rPr>
              <a:t></a:t>
            </a:r>
            <a:endParaRPr lang="vi-VN" sz="36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393" y="1997431"/>
            <a:ext cx="538930" cy="64633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/>
                <a:sym typeface="Wingdings 2"/>
              </a:rPr>
              <a:t></a:t>
            </a:r>
            <a:endParaRPr lang="vi-VN" sz="36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0432" y="2715770"/>
            <a:ext cx="538930" cy="64633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/>
                <a:sym typeface="Wingdings 2"/>
              </a:rPr>
              <a:t></a:t>
            </a:r>
            <a:endParaRPr lang="vi-VN" sz="36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393" y="3509599"/>
            <a:ext cx="538930" cy="64633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/>
                <a:sym typeface="Wingdings 2"/>
              </a:rPr>
              <a:t></a:t>
            </a:r>
            <a:endParaRPr lang="vi-VN" sz="36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0432" y="4227938"/>
            <a:ext cx="538930" cy="64633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/>
                <a:sym typeface="Wingdings 2"/>
              </a:rPr>
              <a:t></a:t>
            </a:r>
            <a:endParaRPr lang="vi-VN" sz="36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82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-452584"/>
            <a:ext cx="8712968" cy="526297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When is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holiday in Vietnam? </a:t>
            </a: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How long did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preparations and celebrations last in the past? </a:t>
            </a: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What do streets look like before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What do people often do to prepare for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What is banh chung made from?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What is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What are some popular activities at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67494"/>
            <a:ext cx="7848872" cy="46166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It's sometime between 19 January and 20 February.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450" y="978579"/>
            <a:ext cx="7848872" cy="46166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They lasted for months.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750049"/>
            <a:ext cx="7848872" cy="46166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They are decorated with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lights and red banners.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27734"/>
            <a:ext cx="8892480" cy="43088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They buy gifts, clean and decorate their houses and cook traditional foods.</a:t>
            </a:r>
            <a:endParaRPr lang="vi-VN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220985"/>
            <a:ext cx="8892480" cy="43088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 It's made from sticky rice, green beans and fatty pork.</a:t>
            </a:r>
            <a:endParaRPr lang="vi-VN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939902"/>
            <a:ext cx="8892480" cy="43088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  It is candied fruit such as sugared apples, plums or tomatoes.</a:t>
            </a:r>
            <a:endParaRPr lang="vi-VN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515970"/>
            <a:ext cx="8892480" cy="71557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  Visiting friends and other family members, exchanging wishes, going to the pagoda, playing games,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478</Words>
  <Application>Microsoft Office PowerPoint</Application>
  <PresentationFormat>On-screen Show (16:9)</PresentationFormat>
  <Paragraphs>70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Times New Roman</vt:lpstr>
      <vt:lpstr>Calibri Light</vt:lpstr>
      <vt:lpstr>Wingdings 2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2021-11-25T02:34:09Z</dcterms:created>
  <dcterms:modified xsi:type="dcterms:W3CDTF">2021-11-25T02:46:03Z</dcterms:modified>
</cp:coreProperties>
</file>